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44"/>
  </p:notesMasterIdLst>
  <p:handoutMasterIdLst>
    <p:handoutMasterId r:id="rId45"/>
  </p:handoutMasterIdLst>
  <p:sldIdLst>
    <p:sldId id="339" r:id="rId6"/>
    <p:sldId id="341" r:id="rId7"/>
    <p:sldId id="269" r:id="rId8"/>
    <p:sldId id="356" r:id="rId9"/>
    <p:sldId id="357" r:id="rId10"/>
    <p:sldId id="355" r:id="rId11"/>
    <p:sldId id="308" r:id="rId12"/>
    <p:sldId id="310" r:id="rId13"/>
    <p:sldId id="289" r:id="rId14"/>
    <p:sldId id="309" r:id="rId15"/>
    <p:sldId id="358" r:id="rId16"/>
    <p:sldId id="344" r:id="rId17"/>
    <p:sldId id="287" r:id="rId18"/>
    <p:sldId id="345" r:id="rId19"/>
    <p:sldId id="285" r:id="rId20"/>
    <p:sldId id="346" r:id="rId21"/>
    <p:sldId id="359" r:id="rId22"/>
    <p:sldId id="286" r:id="rId23"/>
    <p:sldId id="347" r:id="rId24"/>
    <p:sldId id="270" r:id="rId25"/>
    <p:sldId id="338" r:id="rId26"/>
    <p:sldId id="288" r:id="rId27"/>
    <p:sldId id="348" r:id="rId28"/>
    <p:sldId id="349" r:id="rId29"/>
    <p:sldId id="350" r:id="rId30"/>
    <p:sldId id="351" r:id="rId31"/>
    <p:sldId id="352" r:id="rId32"/>
    <p:sldId id="353" r:id="rId33"/>
    <p:sldId id="331" r:id="rId34"/>
    <p:sldId id="354" r:id="rId35"/>
    <p:sldId id="333" r:id="rId36"/>
    <p:sldId id="332" r:id="rId37"/>
    <p:sldId id="336" r:id="rId38"/>
    <p:sldId id="335" r:id="rId39"/>
    <p:sldId id="334" r:id="rId40"/>
    <p:sldId id="337" r:id="rId41"/>
    <p:sldId id="340" r:id="rId42"/>
    <p:sldId id="374" r:id="rId43"/>
  </p:sldIdLst>
  <p:sldSz cx="12192000" cy="6858000"/>
  <p:notesSz cx="7010400" cy="9296400"/>
  <p:custDataLst>
    <p:tags r:id="rId4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42092"/>
    <a:srgbClr val="FFFFFF"/>
    <a:srgbClr val="B3ADA3"/>
    <a:srgbClr val="63656A"/>
    <a:srgbClr val="162A46"/>
    <a:srgbClr val="0169A0"/>
    <a:srgbClr val="EF8F00"/>
    <a:srgbClr val="23B7D2"/>
    <a:srgbClr val="739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98"/>
    <p:restoredTop sz="87663"/>
  </p:normalViewPr>
  <p:slideViewPr>
    <p:cSldViewPr snapToGrid="0" snapToObjects="1">
      <p:cViewPr varScale="1">
        <p:scale>
          <a:sx n="87" d="100"/>
          <a:sy n="87" d="100"/>
        </p:scale>
        <p:origin x="28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gs" Target="tags/tag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1/8/21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1/8/21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B085D-1CB5-EE47-B824-7434CE14547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351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175F-67FA-8F43-999E-CBBF22E97A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282CBF-D77C-EA4F-A074-D263841F3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9194E-30DD-F64F-AA31-F87FDEAC4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1B98-3234-894E-85B9-1C10C007841A}" type="datetimeFigureOut">
              <a:rPr lang="en-US" smtClean="0"/>
              <a:t>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D0E0B-D931-524D-816E-EFE1EEA4B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02349-4142-CB41-ABA8-74B9FAC38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FF69E-A08E-AD4A-83BC-4BC3CAAE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71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03B6E-AFCF-6E45-8088-F8D261625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0C8BA-E050-1349-A98D-44C171D68C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38DAC6-AD07-5041-BAA6-DC6A3011B1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91F52-F354-0046-989C-17AD66391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1B98-3234-894E-85B9-1C10C007841A}" type="datetimeFigureOut">
              <a:rPr lang="en-US" smtClean="0"/>
              <a:t>1/8/21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0CE4F5-5387-6F44-A834-B5717FB36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427773-2F35-8F4F-989B-F593D41C1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FF69E-A08E-AD4A-83BC-4BC3CAAE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72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tx2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0" r:id="rId15"/>
    <p:sldLayoutId id="2147483671" r:id="rId1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2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5JYkgCRbBI&amp;t=1s" TargetMode="External"/><Relationship Id="rId2" Type="http://schemas.openxmlformats.org/officeDocument/2006/relationships/hyperlink" Target="https://www.youtube.com/watch?v=6R_3jHeimiE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DB067-B04A-4045-98DB-3B7750136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161B1-1258-3845-B430-798F3A79C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slide about nicely laying out schematic</a:t>
            </a:r>
          </a:p>
          <a:p>
            <a:r>
              <a:rPr lang="en-US" dirty="0"/>
              <a:t>Talk about layers</a:t>
            </a:r>
          </a:p>
          <a:p>
            <a:r>
              <a:rPr lang="en-US" dirty="0"/>
              <a:t>Remember to talk about decoupling</a:t>
            </a:r>
          </a:p>
          <a:p>
            <a:r>
              <a:rPr lang="en-US" dirty="0"/>
              <a:t>And GND, BAT_GND, and the bridge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65E2C5-FE4E-604C-B290-29E8789EEEA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658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297" y="1625149"/>
            <a:ext cx="4113927" cy="450101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398" y="2112362"/>
            <a:ext cx="4413988" cy="359031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007483" y="1600727"/>
            <a:ext cx="8117146" cy="4543606"/>
            <a:chOff x="483483" y="1600727"/>
            <a:chExt cx="8117146" cy="4543606"/>
          </a:xfrm>
        </p:grpSpPr>
        <p:sp>
          <p:nvSpPr>
            <p:cNvPr id="33" name="Rectangle 32"/>
            <p:cNvSpPr/>
            <p:nvPr/>
          </p:nvSpPr>
          <p:spPr>
            <a:xfrm>
              <a:off x="4787066" y="162514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88496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356298" y="240863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8002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8884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83483" y="295566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183404" y="4734903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625949" y="379386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6880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CB6D11C-7236-5449-B664-116DC8D9D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93" t="26170" r="27938" b="26665"/>
          <a:stretch/>
        </p:blipFill>
        <p:spPr>
          <a:xfrm rot="5400000">
            <a:off x="1166901" y="1983004"/>
            <a:ext cx="4610058" cy="39612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297" y="1636438"/>
            <a:ext cx="4113927" cy="450101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600407" y="1838699"/>
            <a:ext cx="5896849" cy="2375257"/>
            <a:chOff x="1076406" y="1838698"/>
            <a:chExt cx="5896849" cy="2375257"/>
          </a:xfrm>
        </p:grpSpPr>
        <p:sp>
          <p:nvSpPr>
            <p:cNvPr id="9" name="Rectangle 8"/>
            <p:cNvSpPr/>
            <p:nvPr/>
          </p:nvSpPr>
          <p:spPr>
            <a:xfrm>
              <a:off x="6032903" y="3345812"/>
              <a:ext cx="940352" cy="868143"/>
            </a:xfrm>
            <a:prstGeom prst="rect">
              <a:avLst/>
            </a:prstGeom>
            <a:noFill/>
            <a:ln w="3810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76406" y="1838698"/>
              <a:ext cx="1601534" cy="1875345"/>
            </a:xfrm>
            <a:prstGeom prst="rect">
              <a:avLst/>
            </a:prstGeom>
            <a:noFill/>
            <a:ln w="3810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491329" y="2491135"/>
            <a:ext cx="8620279" cy="3119443"/>
            <a:chOff x="-21383" y="2491134"/>
            <a:chExt cx="8620279" cy="3119443"/>
          </a:xfrm>
        </p:grpSpPr>
        <p:sp>
          <p:nvSpPr>
            <p:cNvPr id="14" name="Rectangle 13"/>
            <p:cNvSpPr/>
            <p:nvPr/>
          </p:nvSpPr>
          <p:spPr>
            <a:xfrm>
              <a:off x="7886763" y="4537188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87066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87066" y="4549399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72132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844799" y="2491134"/>
              <a:ext cx="1026691" cy="853907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-21383" y="2491134"/>
              <a:ext cx="1109079" cy="854677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9437" y="4691049"/>
              <a:ext cx="944742" cy="919528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926748" y="4811132"/>
              <a:ext cx="944742" cy="799445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930400" y="4041839"/>
            <a:ext cx="7349368" cy="597423"/>
            <a:chOff x="417689" y="4041839"/>
            <a:chExt cx="7349368" cy="597423"/>
          </a:xfrm>
        </p:grpSpPr>
        <p:sp>
          <p:nvSpPr>
            <p:cNvPr id="12" name="Rectangle 11"/>
            <p:cNvSpPr/>
            <p:nvPr/>
          </p:nvSpPr>
          <p:spPr>
            <a:xfrm>
              <a:off x="7053905" y="4041839"/>
              <a:ext cx="713152" cy="49534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17689" y="4255774"/>
              <a:ext cx="943065" cy="383488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015626" y="3714044"/>
            <a:ext cx="5562279" cy="1563561"/>
            <a:chOff x="1491625" y="3714043"/>
            <a:chExt cx="5562279" cy="1563561"/>
          </a:xfrm>
        </p:grpSpPr>
        <p:sp>
          <p:nvSpPr>
            <p:cNvPr id="26" name="Rectangle 25"/>
            <p:cNvSpPr/>
            <p:nvPr/>
          </p:nvSpPr>
          <p:spPr>
            <a:xfrm>
              <a:off x="5936219" y="4441913"/>
              <a:ext cx="1117685" cy="835691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 flipV="1">
              <a:off x="1491625" y="3714043"/>
              <a:ext cx="792085" cy="679244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53777" y="2500583"/>
            <a:ext cx="6060509" cy="1755192"/>
            <a:chOff x="241066" y="2500583"/>
            <a:chExt cx="6060509" cy="1755192"/>
          </a:xfrm>
        </p:grpSpPr>
        <p:sp>
          <p:nvSpPr>
            <p:cNvPr id="29" name="Rectangle 28"/>
            <p:cNvSpPr/>
            <p:nvPr/>
          </p:nvSpPr>
          <p:spPr>
            <a:xfrm>
              <a:off x="5661186" y="2500583"/>
              <a:ext cx="640389" cy="682123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41066" y="3345043"/>
              <a:ext cx="726924" cy="910732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0714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28C33-801A-364F-901E-BF9360BE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Schematic Design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36C58-BEFF-1C47-BE01-FFF83578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Copy – You will manually copy the microcontroller circuit from a small breakout board that uses the same MCU.</a:t>
            </a:r>
          </a:p>
          <a:p>
            <a:r>
              <a:rPr lang="en-US" dirty="0"/>
              <a:t>Copy – you’ll copy the motor controller based on a schematic I provide.</a:t>
            </a:r>
          </a:p>
          <a:p>
            <a:r>
              <a:rPr lang="en-US" dirty="0"/>
              <a:t>Implement – You will look at the data sheet for the IMU and voltage regulator and implement the design it provides.</a:t>
            </a:r>
          </a:p>
          <a:p>
            <a:r>
              <a:rPr lang="en-US" dirty="0"/>
              <a:t>Design – you will add some LEDs to your design on your own.</a:t>
            </a:r>
          </a:p>
        </p:txBody>
      </p:sp>
    </p:spTree>
    <p:extLst>
      <p:ext uri="{BB962C8B-B14F-4D97-AF65-F5344CB8AC3E}">
        <p14:creationId xmlns:p14="http://schemas.microsoft.com/office/powerpoint/2010/main" val="4184490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Lithium Polymer Battery</a:t>
            </a:r>
          </a:p>
          <a:p>
            <a:pPr lvl="1"/>
            <a:r>
              <a:rPr lang="en-US" dirty="0"/>
              <a:t>370 </a:t>
            </a:r>
            <a:r>
              <a:rPr lang="en-US" dirty="0" err="1"/>
              <a:t>Mah</a:t>
            </a:r>
            <a:endParaRPr lang="en-US" dirty="0"/>
          </a:p>
          <a:p>
            <a:pPr lvl="1"/>
            <a:r>
              <a:rPr lang="en-US" dirty="0"/>
              <a:t>Max 9.25 Amps </a:t>
            </a:r>
          </a:p>
          <a:p>
            <a:pPr lvl="1"/>
            <a:r>
              <a:rPr lang="en-US" dirty="0"/>
              <a:t>Nominal voltage = 3.7-4.2V</a:t>
            </a:r>
          </a:p>
          <a:p>
            <a:pPr lvl="1"/>
            <a:r>
              <a:rPr lang="en-US" dirty="0"/>
              <a:t>Powers the motors directly</a:t>
            </a:r>
          </a:p>
          <a:p>
            <a:r>
              <a:rPr lang="en-US" dirty="0"/>
              <a:t>3.3V low dropout (LDO) voltage regulator</a:t>
            </a:r>
          </a:p>
          <a:p>
            <a:pPr lvl="1"/>
            <a:r>
              <a:rPr lang="en-US" dirty="0"/>
              <a:t>Powers the microcontroller and the IMU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718B53-1643-0E4D-9DD8-CFFF3DD2C6C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825" y="1600201"/>
            <a:ext cx="3554920" cy="242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25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A6CA2-4272-094F-BAFD-85507D586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Voltage Regulator Datasheet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04FA7-F477-CD41-8D84-808ED6160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2A2FE3-1B35-5A4C-BCB0-955E103E7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796" y="490538"/>
            <a:ext cx="44958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025B38-BE14-1747-A35B-9F11DF08C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357" y="4283075"/>
            <a:ext cx="82423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55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Computer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ATmega128RFA1 microcontroller</a:t>
            </a:r>
          </a:p>
          <a:p>
            <a:pPr lvl="1"/>
            <a:r>
              <a:rPr lang="en-US" dirty="0" err="1"/>
              <a:t>Arduino</a:t>
            </a:r>
            <a:r>
              <a:rPr lang="en-US" dirty="0"/>
              <a:t> compatible</a:t>
            </a:r>
          </a:p>
          <a:p>
            <a:pPr lvl="1"/>
            <a:r>
              <a:rPr lang="en-US" dirty="0"/>
              <a:t>16Mhz clock</a:t>
            </a:r>
          </a:p>
          <a:p>
            <a:pPr lvl="1"/>
            <a:r>
              <a:rPr lang="en-US" dirty="0"/>
              <a:t>128KB Flash	</a:t>
            </a:r>
          </a:p>
          <a:p>
            <a:pPr lvl="1"/>
            <a:r>
              <a:rPr lang="en-US" dirty="0"/>
              <a:t>16KB SRAM</a:t>
            </a:r>
          </a:p>
          <a:p>
            <a:pPr lvl="1"/>
            <a:r>
              <a:rPr lang="en-US" dirty="0"/>
              <a:t>4096B EEPROM</a:t>
            </a:r>
          </a:p>
          <a:p>
            <a:pPr lvl="1"/>
            <a:r>
              <a:rPr lang="en-US" dirty="0"/>
              <a:t>2.4GHz radio (Compatible with </a:t>
            </a:r>
            <a:r>
              <a:rPr lang="en-US" dirty="0" err="1"/>
              <a:t>Zigbee</a:t>
            </a:r>
            <a:r>
              <a:rPr lang="en-US" dirty="0"/>
              <a:t>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A13A9C-8751-974D-97DB-1ABB17C60D15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2"/>
          <a:srcRect l="49727" t="30898" r="25326" b="41218"/>
          <a:stretch/>
        </p:blipFill>
        <p:spPr>
          <a:xfrm>
            <a:off x="6579221" y="1986198"/>
            <a:ext cx="4672358" cy="367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666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7A971-C5D3-6A4E-8C8C-A24FE9F48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uController</a:t>
            </a:r>
            <a:r>
              <a:rPr lang="en-US" dirty="0"/>
              <a:t> Datasheet and Reference Design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85664BD5-986C-5A42-8B78-E05CCA0F5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277" y="1535802"/>
            <a:ext cx="6096381" cy="456682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F96289-F5BB-6343-AFEA-2D36FB1D6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581" y="1613245"/>
            <a:ext cx="4741932" cy="456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40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07579-A6CD-0B46-84EA-9309C2BC7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Decoupling Capacitors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6E488-C03B-1F4F-8252-751E84F18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075F4F-E55A-5A4E-B4C7-D16AA416ACB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36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Inertial Measurement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STMicro</a:t>
            </a:r>
            <a:r>
              <a:rPr lang="en-US" dirty="0"/>
              <a:t> LSM9DS1</a:t>
            </a:r>
          </a:p>
          <a:p>
            <a:r>
              <a:rPr lang="en-US" dirty="0"/>
              <a:t>9-axis sensor</a:t>
            </a:r>
          </a:p>
          <a:p>
            <a:pPr lvl="1"/>
            <a:r>
              <a:rPr lang="en-US" dirty="0"/>
              <a:t>3-axis accelerometer</a:t>
            </a:r>
          </a:p>
          <a:p>
            <a:pPr lvl="1"/>
            <a:r>
              <a:rPr lang="en-US" dirty="0"/>
              <a:t>3-axis magnetometer</a:t>
            </a:r>
          </a:p>
          <a:p>
            <a:pPr lvl="1"/>
            <a:r>
              <a:rPr lang="en-US" dirty="0"/>
              <a:t>3-axis gyroscope</a:t>
            </a:r>
          </a:p>
          <a:p>
            <a:r>
              <a:rPr lang="en-US" dirty="0"/>
              <a:t>We will use the I2C interface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45039F-0D72-334B-995D-5D5AA963B5FE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2"/>
          <a:srcRect l="40495" t="37391" r="45739" b="47118"/>
          <a:stretch/>
        </p:blipFill>
        <p:spPr>
          <a:xfrm>
            <a:off x="6623824" y="1889705"/>
            <a:ext cx="4583152" cy="387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83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</a:t>
            </a:r>
            <a:r>
              <a:rPr lang="en-US" baseline="30000" dirty="0"/>
              <a:t>2</a:t>
            </a:r>
            <a:r>
              <a:rPr lang="en-US" dirty="0"/>
              <a:t>C?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Pins are precious!</a:t>
            </a:r>
          </a:p>
          <a:p>
            <a:pPr lvl="1"/>
            <a:r>
              <a:rPr lang="en-US" dirty="0"/>
              <a:t>They take up space</a:t>
            </a:r>
          </a:p>
          <a:p>
            <a:pPr lvl="1"/>
            <a:r>
              <a:rPr lang="en-US" dirty="0"/>
              <a:t>More pins </a:t>
            </a:r>
            <a:r>
              <a:rPr lang="en-US" dirty="0">
                <a:sym typeface="Wingdings"/>
              </a:rPr>
              <a:t> More expensive microcontrollers</a:t>
            </a:r>
          </a:p>
          <a:p>
            <a:pPr lvl="1"/>
            <a:r>
              <a:rPr lang="en-US" dirty="0">
                <a:sym typeface="Wingdings"/>
              </a:rPr>
              <a:t>Adding pins is hard</a:t>
            </a:r>
          </a:p>
          <a:p>
            <a:pPr lvl="2"/>
            <a:r>
              <a:rPr lang="en-US" dirty="0">
                <a:sym typeface="Wingdings"/>
              </a:rPr>
              <a:t>Might need a new microcontroller (if a larger, compatible one is available)</a:t>
            </a:r>
          </a:p>
          <a:p>
            <a:pPr lvl="2"/>
            <a:r>
              <a:rPr lang="en-US" dirty="0">
                <a:sym typeface="Wingdings"/>
              </a:rPr>
              <a:t>Significant board changes</a:t>
            </a:r>
          </a:p>
          <a:p>
            <a:r>
              <a:rPr lang="en-US" dirty="0">
                <a:sym typeface="Wingdings"/>
              </a:rPr>
              <a:t>Performance is often not that important</a:t>
            </a:r>
          </a:p>
          <a:p>
            <a:r>
              <a:rPr lang="en-US" dirty="0">
                <a:sym typeface="Wingdings"/>
              </a:rPr>
              <a:t>So</a:t>
            </a:r>
          </a:p>
          <a:p>
            <a:pPr lvl="1"/>
            <a:r>
              <a:rPr lang="en-US" dirty="0">
                <a:sym typeface="Wingdings"/>
              </a:rPr>
              <a:t>Use the minimum number of pins</a:t>
            </a:r>
          </a:p>
          <a:p>
            <a:pPr lvl="1"/>
            <a:r>
              <a:rPr lang="en-US" dirty="0">
                <a:sym typeface="Wingdings"/>
              </a:rPr>
              <a:t>Run them at relatively low bit rates.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028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89603-4C28-3041-9758-23CCB77A2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E1EE9-67E2-A94F-9B34-E2D187C011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A66EE-6945-EF47-9DDE-595CBFD3E2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E79DA-AB8F-CB46-A23C-BB7AA2195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92429"/>
            <a:ext cx="5486876" cy="36361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07B5CF-30DA-F346-847A-004FFF253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139498-791C-CE47-AFF5-368B2BDD8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800" y="1085850"/>
            <a:ext cx="6502400" cy="468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1AA5FE-ACDC-534E-BB99-2D7CB8A1D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916" y="0"/>
            <a:ext cx="9602168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82FCD9-845F-AB41-A61F-D6873C7F62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704" y="0"/>
            <a:ext cx="105925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152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I2C Bus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Two signals</a:t>
            </a:r>
          </a:p>
          <a:p>
            <a:pPr lvl="1"/>
            <a:r>
              <a:rPr lang="en-US" dirty="0"/>
              <a:t>SCL – Serial Clock (used for coordination and timing)</a:t>
            </a:r>
          </a:p>
          <a:p>
            <a:pPr lvl="1"/>
            <a:r>
              <a:rPr lang="en-US" dirty="0"/>
              <a:t>SDA – Serial Data (used for data and control signaling)</a:t>
            </a:r>
          </a:p>
          <a:p>
            <a:pPr lvl="1"/>
            <a:r>
              <a:rPr lang="en-US" dirty="0"/>
              <a:t>Both pulled up to VCC via a large resistor (e.g. 10 </a:t>
            </a:r>
            <a:r>
              <a:rPr lang="en-US" dirty="0" err="1"/>
              <a:t>kΩ</a:t>
            </a:r>
            <a:r>
              <a:rPr lang="en-US" dirty="0"/>
              <a:t>)</a:t>
            </a:r>
          </a:p>
          <a:p>
            <a:r>
              <a:rPr lang="en-US" dirty="0"/>
              <a:t>Two I2C roles</a:t>
            </a:r>
          </a:p>
          <a:p>
            <a:pPr lvl="1"/>
            <a:r>
              <a:rPr lang="en-US" dirty="0"/>
              <a:t>A </a:t>
            </a:r>
            <a:r>
              <a:rPr lang="en-US" i="1" dirty="0"/>
              <a:t>master</a:t>
            </a:r>
            <a:r>
              <a:rPr lang="en-US" dirty="0"/>
              <a:t> that initiate communication (The MCU)</a:t>
            </a:r>
          </a:p>
          <a:p>
            <a:pPr lvl="1"/>
            <a:r>
              <a:rPr lang="en-US" dirty="0"/>
              <a:t>Up to 127 </a:t>
            </a:r>
            <a:r>
              <a:rPr lang="en-US" i="1" dirty="0"/>
              <a:t>slaves </a:t>
            </a:r>
            <a:r>
              <a:rPr lang="en-US" dirty="0"/>
              <a:t>that can respond (The IMU)</a:t>
            </a:r>
          </a:p>
          <a:p>
            <a:r>
              <a:rPr lang="en-US" dirty="0"/>
              <a:t>Two operations: Read and write</a:t>
            </a:r>
          </a:p>
          <a:p>
            <a:pPr lvl="1"/>
            <a:r>
              <a:rPr lang="en-US" dirty="0"/>
              <a:t>The master can read and write </a:t>
            </a:r>
            <a:r>
              <a:rPr lang="en-US" i="1" dirty="0"/>
              <a:t>registers </a:t>
            </a:r>
            <a:r>
              <a:rPr lang="en-US" dirty="0"/>
              <a:t>specified by an address.</a:t>
            </a:r>
            <a:endParaRPr lang="en-US" i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F5427A6-7ACC-1546-8595-EE97E5257E2A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6248400" y="2871427"/>
            <a:ext cx="5334000" cy="190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12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BFF72-3A81-CF4D-B515-2083C42B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IMU Datasheet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FBBBE-2FA4-3846-AC82-582FDFD98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Sections 4 and 5-5.1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00C4FF-15BD-8445-A424-BB360DBB0F66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5943600" y="901176"/>
            <a:ext cx="5943600" cy="584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19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068" y="2207509"/>
            <a:ext cx="4225932" cy="25401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Motors and Props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Plenty of power</a:t>
            </a:r>
          </a:p>
          <a:p>
            <a:r>
              <a:rPr lang="en-US" dirty="0"/>
              <a:t>DC brushed motors</a:t>
            </a:r>
          </a:p>
          <a:p>
            <a:r>
              <a:rPr lang="en-US" dirty="0"/>
              <a:t>They draw ~2A each.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9FFAAD-609C-7848-B7DF-8E104DDC43B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11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Driver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Pulse-width modulation (PWM)-controlled MOSFET</a:t>
            </a:r>
          </a:p>
          <a:p>
            <a:pPr lvl="1"/>
            <a:r>
              <a:rPr lang="en-US" dirty="0"/>
              <a:t>The microcontroller will drive the MOSFET</a:t>
            </a:r>
          </a:p>
          <a:p>
            <a:pPr lvl="1"/>
            <a:r>
              <a:rPr lang="en-US" dirty="0"/>
              <a:t>The MOSFET will drive current to the motor.</a:t>
            </a:r>
          </a:p>
          <a:p>
            <a:r>
              <a:rPr lang="en-US" dirty="0"/>
              <a:t>A diode handles the inductive load from motor when it turns off (“</a:t>
            </a:r>
            <a:r>
              <a:rPr lang="en-US" dirty="0" err="1"/>
              <a:t>flyback</a:t>
            </a:r>
            <a:r>
              <a:rPr lang="en-US" dirty="0"/>
              <a:t>”)</a:t>
            </a:r>
          </a:p>
          <a:p>
            <a:r>
              <a:rPr lang="en-US" dirty="0"/>
              <a:t>Pull down resistor so it defaults to ‘off’.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F038CE-4FF7-D244-9A85-24BDF31FABD5}"/>
              </a:ext>
            </a:extLst>
          </p:cNvPr>
          <p:cNvSpPr/>
          <p:nvPr/>
        </p:nvSpPr>
        <p:spPr>
          <a:xfrm>
            <a:off x="7266607" y="2369635"/>
            <a:ext cx="929539" cy="1667106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0544800-B2A3-CD46-AB2E-1BF3406FD9BC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183949" y="1524000"/>
            <a:ext cx="3462902" cy="46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95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EC7D-A97C-2E44-BD5A-1BD03231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Pulse Width Modulation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6F709E-DD87-314F-ABBB-2CFBB3F95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Motor speed varies with voltage</a:t>
            </a:r>
          </a:p>
          <a:p>
            <a:r>
              <a:rPr lang="en-US" dirty="0"/>
              <a:t>Varying the voltage directly is hard</a:t>
            </a:r>
          </a:p>
          <a:p>
            <a:r>
              <a:rPr lang="en-US" dirty="0"/>
              <a:t>PWM varies the </a:t>
            </a:r>
            <a:r>
              <a:rPr lang="en-US" i="1" dirty="0"/>
              <a:t>average</a:t>
            </a:r>
            <a:r>
              <a:rPr lang="en-US" dirty="0"/>
              <a:t> voltage using a digital signals</a:t>
            </a:r>
          </a:p>
          <a:p>
            <a:pPr lvl="1"/>
            <a:r>
              <a:rPr lang="en-US" dirty="0"/>
              <a:t>Duty cycle:  % of time signal is high</a:t>
            </a:r>
          </a:p>
          <a:p>
            <a:pPr lvl="1"/>
            <a:r>
              <a:rPr lang="en-US" dirty="0"/>
              <a:t>Cycle time:  delay between rising edges (2ms on our MCU)</a:t>
            </a:r>
          </a:p>
          <a:p>
            <a:pPr lvl="1"/>
            <a:r>
              <a:rPr lang="en-US" dirty="0"/>
              <a:t>Frequency: 1/Cycle time (490Hz)</a:t>
            </a:r>
          </a:p>
          <a:p>
            <a:r>
              <a:rPr lang="en-US" dirty="0"/>
              <a:t>Our MCU has hardware for this</a:t>
            </a:r>
          </a:p>
          <a:p>
            <a:pPr lvl="1"/>
            <a:r>
              <a:rPr lang="en-US" dirty="0"/>
              <a:t>Accessed via </a:t>
            </a:r>
            <a:r>
              <a:rPr lang="en-US" dirty="0" err="1"/>
              <a:t>analogWrite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Cycle time = 2ms</a:t>
            </a:r>
          </a:p>
          <a:p>
            <a:pPr lvl="1"/>
            <a:r>
              <a:rPr lang="en-US" dirty="0"/>
              <a:t>Frequency = 490Hz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D0E33A1-CC9D-E54D-849A-A640C8085C6B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2894148"/>
            <a:ext cx="5334000" cy="186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59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DCD34-5627-184E-AC47-69F691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Switching: Inductance and </a:t>
            </a:r>
            <a:r>
              <a:rPr lang="en-US" dirty="0" err="1"/>
              <a:t>Flyback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2C22-2004-FB46-B048-D95EDE4A5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Inductance -- Resistance to a change in current</a:t>
            </a:r>
          </a:p>
          <a:p>
            <a:pPr lvl="1"/>
            <a:r>
              <a:rPr lang="en-US" dirty="0"/>
              <a:t>Current takes time to start and stop flowing.</a:t>
            </a:r>
          </a:p>
          <a:p>
            <a:pPr lvl="1"/>
            <a:r>
              <a:rPr lang="en-US" dirty="0"/>
              <a:t>Imagine water flowing in a pipe when you turn off the faucet.</a:t>
            </a:r>
          </a:p>
          <a:p>
            <a:r>
              <a:rPr lang="en-US" dirty="0"/>
              <a:t>Formally, changing current (I) creates a voltage (V</a:t>
            </a:r>
            <a:r>
              <a:rPr lang="en-US" baseline="-25000" dirty="0"/>
              <a:t>L</a:t>
            </a:r>
            <a:r>
              <a:rPr lang="en-US" dirty="0"/>
              <a:t>) proportional to the rate of change and the inductance (L)</a:t>
            </a:r>
          </a:p>
          <a:p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95E17C-E942-F64F-BDC9-6F74ADCA2BA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DFBAE9-5D57-B245-A030-61EBBEE565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355"/>
          <a:stretch/>
        </p:blipFill>
        <p:spPr>
          <a:xfrm>
            <a:off x="8597348" y="3182384"/>
            <a:ext cx="1568450" cy="124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5B8380-0CD6-C848-87DE-155AA4495E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310"/>
          <a:stretch/>
        </p:blipFill>
        <p:spPr>
          <a:xfrm>
            <a:off x="7333698" y="3182384"/>
            <a:ext cx="126365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361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DCD34-5627-184E-AC47-69F691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Switching: Inductance and </a:t>
            </a:r>
            <a:r>
              <a:rPr lang="en-US" dirty="0" err="1"/>
              <a:t>Flyback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2C22-2004-FB46-B048-D95EDE4A5F6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Motors are inductors (and resistors)</a:t>
            </a:r>
          </a:p>
          <a:p>
            <a:r>
              <a:rPr lang="en-US" dirty="0"/>
              <a:t>Motor voltage equation</a:t>
            </a:r>
          </a:p>
          <a:p>
            <a:pPr lvl="1"/>
            <a:r>
              <a:rPr lang="en-US" dirty="0" err="1"/>
              <a:t>Vm</a:t>
            </a:r>
            <a:r>
              <a:rPr lang="en-US" dirty="0"/>
              <a:t> = voltage across the motor</a:t>
            </a:r>
          </a:p>
          <a:p>
            <a:pPr lvl="1"/>
            <a:r>
              <a:rPr lang="en-US" dirty="0"/>
              <a:t>I = Motor current</a:t>
            </a:r>
          </a:p>
          <a:p>
            <a:pPr lvl="1"/>
            <a:r>
              <a:rPr lang="en-US" dirty="0"/>
              <a:t>R = Motor resistance</a:t>
            </a:r>
          </a:p>
          <a:p>
            <a:pPr lvl="1"/>
            <a:r>
              <a:rPr lang="en-US" dirty="0"/>
              <a:t>L = Motor Inductance</a:t>
            </a:r>
          </a:p>
          <a:p>
            <a:pPr lvl="1"/>
            <a:r>
              <a:rPr lang="en-US" dirty="0" err="1"/>
              <a:t>dI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 = rate of change of motor current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37B54-6643-E849-8766-4CF54668F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863" y="1754981"/>
            <a:ext cx="59817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96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DCD34-5627-184E-AC47-69F691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Switching: Inductance and </a:t>
            </a:r>
            <a:r>
              <a:rPr lang="en-US" dirty="0" err="1"/>
              <a:t>Flyback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2C22-2004-FB46-B048-D95EDE4A5F6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Add a ‘fly back diode’</a:t>
            </a:r>
          </a:p>
          <a:p>
            <a:r>
              <a:rPr lang="en-US" dirty="0"/>
              <a:t>When the switch is closed</a:t>
            </a:r>
          </a:p>
          <a:p>
            <a:pPr lvl="1"/>
            <a:r>
              <a:rPr lang="en-US" dirty="0"/>
              <a:t>No effect (reverse-biased)</a:t>
            </a:r>
          </a:p>
          <a:p>
            <a:r>
              <a:rPr lang="en-US" dirty="0"/>
              <a:t>When the switch is closed</a:t>
            </a:r>
          </a:p>
          <a:p>
            <a:pPr lvl="1"/>
            <a:r>
              <a:rPr lang="en-US" dirty="0"/>
              <a:t>Forward-biased</a:t>
            </a:r>
          </a:p>
          <a:p>
            <a:pPr lvl="1"/>
            <a:r>
              <a:rPr lang="en-US" dirty="0"/>
              <a:t>Routes current back into the motor</a:t>
            </a:r>
          </a:p>
          <a:p>
            <a:r>
              <a:rPr lang="en-US" dirty="0"/>
              <a:t>Good videos</a:t>
            </a:r>
          </a:p>
          <a:p>
            <a:pPr lvl="1"/>
            <a:r>
              <a:rPr lang="en-US" dirty="0">
                <a:hlinkClick r:id="rId2"/>
              </a:rPr>
              <a:t>https://www.youtube.com/watch?v=6R_3jHeimiE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https://www.youtube.com/watch?v=m5JYkgCRbBI&amp;t=1s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8DBC5E-76FC-BA4F-8ABF-318E89B9E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963" y="1532731"/>
            <a:ext cx="36322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8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22BE-86BE-3A45-8F69-6C2532F1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A0C05-1F82-5B41-ABF1-ACFD0EB6E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will add some LEDs to you quadcopter.</a:t>
            </a:r>
          </a:p>
          <a:p>
            <a:r>
              <a:rPr lang="en-US" dirty="0"/>
              <a:t>Three steps</a:t>
            </a:r>
          </a:p>
          <a:p>
            <a:pPr lvl="1"/>
            <a:r>
              <a:rPr lang="en-US" dirty="0"/>
              <a:t>Design your lighting scheme</a:t>
            </a:r>
          </a:p>
          <a:p>
            <a:pPr lvl="1"/>
            <a:r>
              <a:rPr lang="en-US" dirty="0"/>
              <a:t>Pick them on </a:t>
            </a:r>
            <a:r>
              <a:rPr lang="en-US" dirty="0" err="1"/>
              <a:t>Digikey.com</a:t>
            </a:r>
            <a:endParaRPr lang="en-US" dirty="0"/>
          </a:p>
          <a:p>
            <a:pPr lvl="1"/>
            <a:r>
              <a:rPr lang="en-US" dirty="0"/>
              <a:t>Design the circuit to control them</a:t>
            </a:r>
          </a:p>
          <a:p>
            <a:pPr lvl="1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5B0FE1-906B-A54F-B97C-E14A3957A850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270750" y="2593181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552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22BE-86BE-3A45-8F69-6C2532F1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Design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A0C05-1F82-5B41-ABF1-ACFD0EB6E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Functional</a:t>
            </a:r>
          </a:p>
          <a:p>
            <a:pPr lvl="1"/>
            <a:r>
              <a:rPr lang="en-US" dirty="0"/>
              <a:t>Which way is forward?</a:t>
            </a:r>
          </a:p>
          <a:p>
            <a:pPr lvl="1"/>
            <a:r>
              <a:rPr lang="en-US" dirty="0"/>
              <a:t>Status information</a:t>
            </a:r>
          </a:p>
          <a:p>
            <a:r>
              <a:rPr lang="en-US" dirty="0"/>
              <a:t>Pretty</a:t>
            </a:r>
          </a:p>
          <a:p>
            <a:pPr lvl="1"/>
            <a:r>
              <a:rPr lang="en-US" dirty="0"/>
              <a:t>Ground effects</a:t>
            </a:r>
          </a:p>
          <a:p>
            <a:pPr lvl="1"/>
            <a:r>
              <a:rPr lang="en-US" dirty="0"/>
              <a:t>Display your quad’s mood</a:t>
            </a:r>
          </a:p>
          <a:p>
            <a:r>
              <a:rPr lang="en-US" dirty="0"/>
              <a:t>Options</a:t>
            </a:r>
          </a:p>
          <a:p>
            <a:pPr lvl="1"/>
            <a:r>
              <a:rPr lang="en-US" dirty="0"/>
              <a:t>“indicator” LEDs draw a few mA</a:t>
            </a:r>
          </a:p>
          <a:p>
            <a:pPr lvl="1"/>
            <a:r>
              <a:rPr lang="en-US" dirty="0"/>
              <a:t>“lighting” LEDs can draw up to several amps.</a:t>
            </a:r>
          </a:p>
          <a:p>
            <a:r>
              <a:rPr lang="en-US" dirty="0"/>
              <a:t>Constraints</a:t>
            </a:r>
          </a:p>
          <a:p>
            <a:pPr lvl="1"/>
            <a:r>
              <a:rPr lang="en-US" dirty="0"/>
              <a:t>0.5 A maximum across all your LEDs</a:t>
            </a: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1D211374-6D67-5B48-B5B8-44B7FF9C714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958361" y="1281924"/>
            <a:ext cx="3914078" cy="508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4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Designing Nice Schematics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071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22BE-86BE-3A45-8F69-6C2532F1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A0C05-1F82-5B41-ABF1-ACFD0EB6E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lots of LED</a:t>
            </a:r>
          </a:p>
          <a:p>
            <a:r>
              <a:rPr lang="en-US" dirty="0"/>
              <a:t>You will pick them on </a:t>
            </a:r>
            <a:r>
              <a:rPr lang="en-US" dirty="0" err="1"/>
              <a:t>digikey</a:t>
            </a:r>
            <a:endParaRPr lang="en-US" dirty="0"/>
          </a:p>
          <a:p>
            <a:pPr lvl="1"/>
            <a:r>
              <a:rPr lang="en-US" dirty="0"/>
              <a:t>Must be at least 0805 (2mm x 1.25mm)</a:t>
            </a:r>
          </a:p>
          <a:p>
            <a:pPr lvl="1"/>
            <a:r>
              <a:rPr lang="en-US" dirty="0"/>
              <a:t>Available in quantities of 1</a:t>
            </a:r>
          </a:p>
          <a:p>
            <a:pPr lvl="1"/>
            <a:r>
              <a:rPr lang="en-US" dirty="0"/>
              <a:t>Cost &lt; $1 per LED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805B5A-B444-EF4A-AAE9-4A89E14504D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666276" y="1171303"/>
            <a:ext cx="4498248" cy="530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812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Datasheets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Key device parameters</a:t>
            </a:r>
          </a:p>
          <a:p>
            <a:pPr lvl="1"/>
            <a:r>
              <a:rPr lang="en-US" dirty="0"/>
              <a:t>Forward voltage: 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endParaRPr lang="en-US" baseline="-25000" dirty="0"/>
          </a:p>
          <a:p>
            <a:pPr lvl="1"/>
            <a:r>
              <a:rPr lang="en-US" dirty="0"/>
              <a:t>Color</a:t>
            </a:r>
          </a:p>
          <a:p>
            <a:pPr lvl="1"/>
            <a:r>
              <a:rPr lang="en-US" dirty="0"/>
              <a:t>Luminous intensity</a:t>
            </a:r>
          </a:p>
          <a:p>
            <a:r>
              <a:rPr lang="en-US" dirty="0"/>
              <a:t>Key absolute limits</a:t>
            </a:r>
          </a:p>
          <a:p>
            <a:pPr lvl="1"/>
            <a:r>
              <a:rPr lang="en-US" dirty="0"/>
              <a:t>Forward current</a:t>
            </a:r>
          </a:p>
          <a:p>
            <a:pPr lvl="1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7F791A-F144-934B-A4D0-26F3D337112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b="20891"/>
          <a:stretch/>
        </p:blipFill>
        <p:spPr>
          <a:xfrm>
            <a:off x="5853278" y="239731"/>
            <a:ext cx="5921375" cy="3692525"/>
          </a:xfrm>
          <a:prstGeom prst="rect">
            <a:avLst/>
          </a:prstGeom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B77523D6-EE18-9A42-92AD-191A512B5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025" y="4026781"/>
            <a:ext cx="5920647" cy="204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308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Circuit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Ohm’s Law	: V = IR</a:t>
            </a:r>
          </a:p>
          <a:p>
            <a:r>
              <a:rPr lang="en-US" dirty="0"/>
              <a:t>The forward voltage (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dirty="0"/>
              <a:t>) across an LED is (roughly) fixed</a:t>
            </a:r>
          </a:p>
          <a:p>
            <a:r>
              <a:rPr lang="en-US" dirty="0"/>
              <a:t>Driving the LED at &gt; 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baseline="-25000" dirty="0"/>
              <a:t> </a:t>
            </a:r>
            <a:r>
              <a:rPr lang="en-US" dirty="0"/>
              <a:t>will burn it out. 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80A1A55-FD69-8B43-B640-12E7FCAC169F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137275" y="1825625"/>
            <a:ext cx="6054725" cy="387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692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Limiting Current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Ohm’s Law	: V = IR</a:t>
            </a:r>
          </a:p>
          <a:p>
            <a:r>
              <a:rPr lang="en-US" dirty="0"/>
              <a:t>The forward voltage (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dirty="0"/>
              <a:t>) across an LED is (roughly) fixed</a:t>
            </a:r>
          </a:p>
          <a:p>
            <a:r>
              <a:rPr lang="en-US" dirty="0"/>
              <a:t>Add a resistor to limit current.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F1CA9D1-11D0-8842-B5A7-5D86D097260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5924550" y="1825625"/>
            <a:ext cx="6267450" cy="399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85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Your Brightness Carefully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Indicator LEDs do not need to be driven hard</a:t>
            </a:r>
          </a:p>
          <a:p>
            <a:r>
              <a:rPr lang="en-US" dirty="0"/>
              <a:t>The red LED on the FCB uses a 510Ω resistor</a:t>
            </a:r>
          </a:p>
          <a:p>
            <a:pPr lvl="1"/>
            <a:r>
              <a:rPr lang="en-US" dirty="0" err="1"/>
              <a:t>Vf</a:t>
            </a:r>
            <a:r>
              <a:rPr lang="en-US" dirty="0"/>
              <a:t> = 2V; </a:t>
            </a:r>
            <a:r>
              <a:rPr lang="en-US" dirty="0" err="1"/>
              <a:t>Vcc</a:t>
            </a:r>
            <a:r>
              <a:rPr lang="en-US" dirty="0"/>
              <a:t> = 3.3</a:t>
            </a:r>
          </a:p>
          <a:p>
            <a:pPr lvl="1"/>
            <a:r>
              <a:rPr lang="en-US" dirty="0"/>
              <a:t>I = V/R =&gt; I = (3.3-2.0)/510 = 2.5mA</a:t>
            </a:r>
          </a:p>
          <a:p>
            <a:pPr lvl="1"/>
            <a:r>
              <a:rPr lang="en-US" dirty="0"/>
              <a:t>The maximum brightness (@30mA) is 12x higher</a:t>
            </a:r>
          </a:p>
          <a:p>
            <a:pPr lvl="1"/>
            <a:r>
              <a:rPr lang="en-US" dirty="0"/>
              <a:t>They can easily become blindingly bright.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158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D7B48-664D-7B47-8AA3-FB14E218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your LEDs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67FB5-279C-2D4E-A1EA-2D4399560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Drive directly with MCU pin</a:t>
            </a:r>
          </a:p>
          <a:p>
            <a:pPr lvl="1"/>
            <a:r>
              <a:rPr lang="en-US" dirty="0"/>
              <a:t>Good for indicators</a:t>
            </a:r>
          </a:p>
          <a:p>
            <a:pPr lvl="1"/>
            <a:r>
              <a:rPr lang="en-US" dirty="0"/>
              <a:t>&lt; 10mA/LED</a:t>
            </a:r>
          </a:p>
          <a:p>
            <a:pPr lvl="1"/>
            <a:r>
              <a:rPr lang="en-US" dirty="0"/>
              <a:t>Use a PWM pin to make them dimmable</a:t>
            </a:r>
          </a:p>
          <a:p>
            <a:r>
              <a:rPr lang="en-US" dirty="0"/>
              <a:t>Drive via MOSFET (digital or PWM)</a:t>
            </a:r>
          </a:p>
          <a:p>
            <a:pPr lvl="1"/>
            <a:r>
              <a:rPr lang="en-US" dirty="0"/>
              <a:t>Good for bright LEDs</a:t>
            </a:r>
          </a:p>
          <a:p>
            <a:pPr lvl="1"/>
            <a:r>
              <a:rPr lang="en-US" dirty="0"/>
              <a:t>&lt;500mA total.</a:t>
            </a:r>
          </a:p>
          <a:p>
            <a:r>
              <a:rPr lang="en-US" dirty="0"/>
              <a:t>You can run several LEDs in series if 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baseline="-25000" dirty="0"/>
              <a:t> </a:t>
            </a:r>
            <a:r>
              <a:rPr lang="en-US" dirty="0"/>
              <a:t> is low enough.</a:t>
            </a:r>
          </a:p>
          <a:p>
            <a:r>
              <a:rPr lang="en-US" dirty="0"/>
              <a:t>You can run them in parallel too, but brightness will vary.</a:t>
            </a:r>
          </a:p>
          <a:p>
            <a:r>
              <a:rPr lang="en-US" dirty="0"/>
              <a:t>You can also just wire them to power.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53A27B6-FDE3-A34A-AB24-B98097625E6A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2282104"/>
            <a:ext cx="5334000" cy="308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7705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D1B11-64AA-864A-8D43-A7BE459C2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Turning in your LED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1AF67-3404-334A-A5C4-AD5FA48AB32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Pick your LEDs</a:t>
            </a:r>
          </a:p>
          <a:p>
            <a:r>
              <a:rPr lang="en-US" dirty="0"/>
              <a:t>Commit your datasheets</a:t>
            </a:r>
          </a:p>
          <a:p>
            <a:r>
              <a:rPr lang="en-US" dirty="0"/>
              <a:t>Create the Eagle library (including any resistors your need)</a:t>
            </a:r>
          </a:p>
          <a:p>
            <a:r>
              <a:rPr lang="en-US" dirty="0"/>
              <a:t>Add </a:t>
            </a:r>
            <a:r>
              <a:rPr lang="en-US" dirty="0" err="1"/>
              <a:t>led_notes.txt</a:t>
            </a:r>
            <a:r>
              <a:rPr lang="en-US" dirty="0"/>
              <a:t>, explaining your design.</a:t>
            </a:r>
          </a:p>
        </p:txBody>
      </p:sp>
    </p:spTree>
    <p:extLst>
      <p:ext uri="{BB962C8B-B14F-4D97-AF65-F5344CB8AC3E}">
        <p14:creationId xmlns:p14="http://schemas.microsoft.com/office/powerpoint/2010/main" val="2098389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ABCCD-7DF9-6B4E-A9E3-87818D87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3F7CD-6040-AF4A-B471-73D1AD9FB15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Schematic organization</a:t>
            </a:r>
          </a:p>
          <a:p>
            <a:r>
              <a:rPr lang="en-US" dirty="0"/>
              <a:t>Connection via named nets</a:t>
            </a:r>
          </a:p>
          <a:p>
            <a:r>
              <a:rPr lang="en-US" dirty="0"/>
              <a:t>Using ‘show @’ to check connectivity</a:t>
            </a:r>
          </a:p>
          <a:p>
            <a:r>
              <a:rPr lang="en-US" dirty="0"/>
              <a:t>Explain how </a:t>
            </a:r>
            <a:r>
              <a:rPr lang="en-US" dirty="0" err="1"/>
              <a:t>Eaglint</a:t>
            </a:r>
            <a:r>
              <a:rPr lang="en-US" dirty="0"/>
              <a:t> checks things (path </a:t>
            </a:r>
            <a:r>
              <a:rPr lang="en-US"/>
              <a:t>based patterns).</a:t>
            </a:r>
          </a:p>
        </p:txBody>
      </p:sp>
    </p:spTree>
    <p:extLst>
      <p:ext uri="{BB962C8B-B14F-4D97-AF65-F5344CB8AC3E}">
        <p14:creationId xmlns:p14="http://schemas.microsoft.com/office/powerpoint/2010/main" val="21659657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Schematic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009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463195-C851-8B41-B551-55CA7354D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 Layers in Eagle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B278FF-A48A-CC41-887C-6FD7A4B26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6828263" cy="46021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Eagle (and other tools) use layers to for different schematic information.</a:t>
            </a:r>
          </a:p>
          <a:p>
            <a:pPr lvl="1"/>
            <a:r>
              <a:rPr lang="en-US" dirty="0"/>
              <a:t>Nets – wires (electrical connections)</a:t>
            </a:r>
          </a:p>
          <a:p>
            <a:pPr lvl="1"/>
            <a:r>
              <a:rPr lang="en-US" dirty="0"/>
              <a:t>Pins – Connection points on symbols</a:t>
            </a:r>
          </a:p>
          <a:p>
            <a:pPr lvl="1"/>
            <a:r>
              <a:rPr lang="en-US" dirty="0"/>
              <a:t>Symbols – symbols</a:t>
            </a:r>
          </a:p>
          <a:p>
            <a:pPr lvl="1"/>
            <a:r>
              <a:rPr lang="en-US" dirty="0"/>
              <a:t>Names – symbol and pin names</a:t>
            </a:r>
          </a:p>
          <a:p>
            <a:pPr lvl="1"/>
            <a:r>
              <a:rPr lang="en-US" dirty="0"/>
              <a:t>Values – symbol values (e.g., resistance for resistors)</a:t>
            </a:r>
          </a:p>
          <a:p>
            <a:pPr lvl="1"/>
            <a:r>
              <a:rPr lang="en-US" dirty="0"/>
              <a:t>Info – Documentation</a:t>
            </a:r>
          </a:p>
          <a:p>
            <a:pPr lvl="1"/>
            <a:r>
              <a:rPr lang="en-US" dirty="0"/>
              <a:t>We won’t use the others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A0697E-B84A-084C-B115-59F4A0207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4082" y="1524000"/>
            <a:ext cx="2498318" cy="460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1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2881-BCD7-254A-A43C-39E9C1F21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A585B-ECA8-DC4E-9AD3-9A745C637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what’s in each of </a:t>
            </a:r>
            <a:r>
              <a:rPr lang="en-US"/>
              <a:t>the layer</a:t>
            </a:r>
            <a:endParaRPr lang="en-US" dirty="0"/>
          </a:p>
          <a:p>
            <a:r>
              <a:rPr lang="en-US" dirty="0"/>
              <a:t>Good Schematic style</a:t>
            </a:r>
          </a:p>
          <a:p>
            <a:r>
              <a:rPr lang="en-US" dirty="0"/>
              <a:t>Bad Schematic Style</a:t>
            </a:r>
          </a:p>
          <a:p>
            <a:r>
              <a:rPr lang="en-US" dirty="0"/>
              <a:t>Eagle Pitfalls</a:t>
            </a:r>
          </a:p>
        </p:txBody>
      </p:sp>
    </p:spTree>
    <p:extLst>
      <p:ext uri="{BB962C8B-B14F-4D97-AF65-F5344CB8AC3E}">
        <p14:creationId xmlns:p14="http://schemas.microsoft.com/office/powerpoint/2010/main" val="335214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Building The Quadcopter Schematic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206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Schematics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what components your PCB will hold</a:t>
            </a:r>
          </a:p>
          <a:p>
            <a:r>
              <a:rPr lang="en-US" dirty="0"/>
              <a:t>Define the electrical connectivity between those components</a:t>
            </a:r>
          </a:p>
          <a:p>
            <a:r>
              <a:rPr lang="en-US" dirty="0"/>
              <a:t>Specify some metadata about the parts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705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Eagle Pitfalls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edit schematics with your grid set to 0.1” or 0.05” – ALWAYS!!!</a:t>
            </a:r>
          </a:p>
          <a:p>
            <a:r>
              <a:rPr lang="en-US" dirty="0"/>
              <a:t>Wires/pins can look connected but not be.</a:t>
            </a:r>
          </a:p>
          <a:p>
            <a:pPr lvl="1"/>
            <a:r>
              <a:rPr lang="en-US" dirty="0"/>
              <a:t>‘Wiggle’ parts to make sure wires move with them.</a:t>
            </a:r>
          </a:p>
          <a:p>
            <a:pPr lvl="1"/>
            <a:r>
              <a:rPr lang="en-US" dirty="0"/>
              <a:t>Check for the green dot.</a:t>
            </a:r>
          </a:p>
        </p:txBody>
      </p:sp>
    </p:spTree>
    <p:extLst>
      <p:ext uri="{BB962C8B-B14F-4D97-AF65-F5344CB8AC3E}">
        <p14:creationId xmlns:p14="http://schemas.microsoft.com/office/powerpoint/2010/main" val="1885205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Rules Check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checks for common problems in schematics.</a:t>
            </a:r>
          </a:p>
          <a:p>
            <a:r>
              <a:rPr lang="en-US" dirty="0"/>
              <a:t>Make sure you understand the reason for the errors.</a:t>
            </a:r>
          </a:p>
          <a:p>
            <a:r>
              <a:rPr lang="en-US" dirty="0"/>
              <a:t>Fix them if you can.</a:t>
            </a:r>
          </a:p>
          <a:p>
            <a:r>
              <a:rPr lang="en-US" dirty="0"/>
              <a:t>Run it! </a:t>
            </a:r>
          </a:p>
        </p:txBody>
      </p:sp>
    </p:spTree>
    <p:extLst>
      <p:ext uri="{BB962C8B-B14F-4D97-AF65-F5344CB8AC3E}">
        <p14:creationId xmlns:p14="http://schemas.microsoft.com/office/powerpoint/2010/main" val="26571360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Props1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38f6e7a2-40cf-4302-a1d0-9363e537b5a7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9846</TotalTime>
  <Words>1253</Words>
  <Application>Microsoft Macintosh PowerPoint</Application>
  <PresentationFormat>Widescreen</PresentationFormat>
  <Paragraphs>210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Myriad Pro</vt:lpstr>
      <vt:lpstr>Myriad Pro Semibold</vt:lpstr>
      <vt:lpstr>Office Theme</vt:lpstr>
      <vt:lpstr>Next time</vt:lpstr>
      <vt:lpstr>PowerPoint Presentation</vt:lpstr>
      <vt:lpstr>Designing Nice Schematics</vt:lpstr>
      <vt:lpstr>Schematic Layers in Eagle</vt:lpstr>
      <vt:lpstr>Demo</vt:lpstr>
      <vt:lpstr>Building The Quadcopter Schematic</vt:lpstr>
      <vt:lpstr>Schematics Goals</vt:lpstr>
      <vt:lpstr>Eagle Pitfalls</vt:lpstr>
      <vt:lpstr>Electrical Rules Check</vt:lpstr>
      <vt:lpstr>The Hardware You will Build</vt:lpstr>
      <vt:lpstr>The Hardware You Will Build</vt:lpstr>
      <vt:lpstr>Three Schematic Design Skills</vt:lpstr>
      <vt:lpstr>Power Supply</vt:lpstr>
      <vt:lpstr>Voltage Regulator Datasheet</vt:lpstr>
      <vt:lpstr>Flight Computer</vt:lpstr>
      <vt:lpstr>uController Datasheet and Reference Design</vt:lpstr>
      <vt:lpstr>Decoupling Capacitors </vt:lpstr>
      <vt:lpstr>Inertial Measurement Unit</vt:lpstr>
      <vt:lpstr>Why I2C?</vt:lpstr>
      <vt:lpstr>I2C Bus Architecture</vt:lpstr>
      <vt:lpstr>IMU Datasheet</vt:lpstr>
      <vt:lpstr>Motors and Props</vt:lpstr>
      <vt:lpstr>Motor Driver</vt:lpstr>
      <vt:lpstr>Pulse Width Modulation</vt:lpstr>
      <vt:lpstr>Motor Switching: Inductance and Flyback</vt:lpstr>
      <vt:lpstr>Motor Switching: Inductance and Flyback</vt:lpstr>
      <vt:lpstr>Motor Switching: Inductance and Flyback</vt:lpstr>
      <vt:lpstr>LEDs </vt:lpstr>
      <vt:lpstr>LED Design </vt:lpstr>
      <vt:lpstr>LED Selection</vt:lpstr>
      <vt:lpstr>LED Datasheets</vt:lpstr>
      <vt:lpstr>LED Circuit design</vt:lpstr>
      <vt:lpstr>Limiting Current </vt:lpstr>
      <vt:lpstr>Set Your Brightness Carefully</vt:lpstr>
      <vt:lpstr>Controlling your LEDs</vt:lpstr>
      <vt:lpstr>Turning in your LED design</vt:lpstr>
      <vt:lpstr>Demo</vt:lpstr>
      <vt:lpstr>Building a Schematic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26</cp:revision>
  <cp:lastPrinted>2017-05-11T20:43:55Z</cp:lastPrinted>
  <dcterms:created xsi:type="dcterms:W3CDTF">2019-07-17T06:14:48Z</dcterms:created>
  <dcterms:modified xsi:type="dcterms:W3CDTF">2021-01-11T04:46:35Z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